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77" r:id="rId4"/>
    <p:sldId id="278" r:id="rId5"/>
    <p:sldId id="27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AC503-D772-4220-9199-34A83C60E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69505-6FE7-4FAA-9212-0B6F0DBC9F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FB6C0-3D12-4BD4-B9A6-176D897E5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9334B-0D24-4BAC-8C08-CBCA626F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BE445-3717-4EE4-AD7A-8D9CD741F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290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BEBA2-DB5E-4DD8-A664-BFB8E67DA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6CEBF-B2FB-499E-BCB9-C8FBCA17A8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7E7CE-702F-4508-9EFD-E3D344FAB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2CDAB-0A11-4FAE-95DC-13E9373D4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ABB0A-64B9-4CD8-852D-CD79464D7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4325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6A8D43-494D-4D7B-9F8F-CA76B608A1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02D76-D4E0-4F07-AAEF-BA0A8AF2B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D8B76-572D-4AA1-9AB2-6C755306D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57735-4224-42D0-B5BB-621759336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680F8-16F0-4A94-BBBF-175A3778A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08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726A0-9E60-4711-863F-DE7CB3D31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F8E3C-5FD3-49C9-9C4F-88A662CAB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46A76-E81A-467D-ABE7-D94C2BF01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826D2-6564-4D04-A88D-FDCF6926B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C7985-FDC0-43F5-B572-BA8173817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036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91252-A3FB-4EC1-B73B-6ECB3DA73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E674D-7293-4512-AC4C-0755C955F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B2CE8-3F32-42C3-BDEB-B84D2593C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A6200-B187-4D9E-A4F5-13CCC589E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32990-537C-46BA-BA19-23EEE3C50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78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D3305-79CD-4CD9-B356-53C7A9A1C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60E4E-0A1B-425E-9C14-4913DD156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A0F0D7-8103-435D-84BF-3F85A103C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C344B5-BA84-404E-94BE-8666E275D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BF45B-8206-4454-8343-6A8084504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EB4CF8-1E86-4024-99B9-976A633C8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3138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6800A-2F8B-4800-9EF9-A38EC5FF8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C4640-3904-4CB8-8D3A-4D48E1838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E70070-78E8-4F76-BCC8-BB13689D39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FDFA12-B16B-4809-B70D-397942BF10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13FEEE-9B68-4E1A-931E-41EFA2DAD4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79CB58-4A19-4459-8828-FB253A5D7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D9D768-AF95-473C-9AC3-2A230CDA3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D59B5B-44ED-48A6-BC71-89FEDF579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6099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CDC13-B58E-4D9A-9304-C278D1DB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B04FCD-929D-4A35-813C-9F5A18CED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DF76DA-FBCB-40AE-B3E8-C51DD8B42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90664-89C8-4D6F-B1AC-8D048D0AD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3995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E30D04-13F8-4977-BE29-97EF2A971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DF560-94B4-4D67-BBBF-5888D9003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33EDC-1841-4511-865E-324A59DEB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746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7E263-694C-43BA-B2C0-20CA2D121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E9740-BC48-4445-A07F-97D7E6B5E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879EDA-3F78-4ADD-8008-72EEC3CC75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FD83B8-C418-402A-A263-DEBD8D19F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A7934-2190-4285-B90F-1B0A537CC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FCD479-CDCC-4CDA-AE81-952E8D8C6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215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E7584-0DBA-4375-ABF6-C36A6C0E5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42DB3E-BFCC-4B27-8455-7F820114E4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702C5-F82A-467C-8ED8-8D32B0F36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8AC916-01B7-4A06-920E-A5B88180F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28A55-95E5-49AE-AA1E-195DD5DF6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4355F7-FE97-4C6D-87F0-AFCF8A4CE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227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D60D5E-DD6E-4B93-BCB9-9975D3913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AAB40-862D-4302-BAF5-A9EE2D4CD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14C75-49D8-48A6-BAA2-E56704F3F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590F46-0F62-4150-B29F-814B37788D39}" type="datetimeFigureOut">
              <a:rPr lang="en-GB" smtClean="0"/>
              <a:t>12/04/2020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8AB37-7A55-4F04-BDD9-BDC7226E2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01E45-9DE9-4E9A-85E6-6A14B80361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5E66-0BF6-463F-B144-EC9155649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767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4DB8899-5830-4A8B-8D06-7AE506124ECE}"/>
              </a:ext>
            </a:extLst>
          </p:cNvPr>
          <p:cNvSpPr/>
          <p:nvPr/>
        </p:nvSpPr>
        <p:spPr>
          <a:xfrm>
            <a:off x="2321668" y="721918"/>
            <a:ext cx="749673" cy="749673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b="1" dirty="0" err="1"/>
              <a:t>S</a:t>
            </a:r>
            <a:r>
              <a:rPr lang="en-GB" sz="1700" b="1" baseline="-25000" dirty="0" err="1"/>
              <a:t>v</a:t>
            </a:r>
            <a:endParaRPr lang="en-GB" sz="1700" b="1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9F053F-6D00-4FF0-B7F0-75316BFBA4C8}"/>
              </a:ext>
            </a:extLst>
          </p:cNvPr>
          <p:cNvSpPr/>
          <p:nvPr/>
        </p:nvSpPr>
        <p:spPr>
          <a:xfrm>
            <a:off x="4209652" y="721918"/>
            <a:ext cx="749673" cy="749673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b="1" dirty="0"/>
              <a:t>I</a:t>
            </a:r>
            <a:r>
              <a:rPr lang="en-GB" sz="1700" b="1" baseline="-25000" dirty="0"/>
              <a:t>v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2D0CAEF-0EE7-46EC-BA29-5732CCA27CB7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>
            <a:off x="3071341" y="1096755"/>
            <a:ext cx="113831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219D9AFB-8791-467A-8AFD-7FD5B351D77D}"/>
              </a:ext>
            </a:extLst>
          </p:cNvPr>
          <p:cNvSpPr/>
          <p:nvPr/>
        </p:nvSpPr>
        <p:spPr>
          <a:xfrm>
            <a:off x="2321668" y="2556488"/>
            <a:ext cx="749673" cy="749673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b="1" dirty="0" err="1"/>
              <a:t>S</a:t>
            </a:r>
            <a:r>
              <a:rPr lang="en-GB" sz="1700" b="1" baseline="-25000" dirty="0" err="1"/>
              <a:t>nv</a:t>
            </a:r>
            <a:endParaRPr lang="en-GB" sz="1700" b="1" baseline="-2500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10FF34D-2480-420A-A808-4FB4813C4F73}"/>
              </a:ext>
            </a:extLst>
          </p:cNvPr>
          <p:cNvSpPr/>
          <p:nvPr/>
        </p:nvSpPr>
        <p:spPr>
          <a:xfrm>
            <a:off x="4209652" y="2556488"/>
            <a:ext cx="749673" cy="749673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b="1" dirty="0" err="1"/>
              <a:t>I</a:t>
            </a:r>
            <a:r>
              <a:rPr lang="en-GB" sz="1700" b="1" baseline="-25000" dirty="0" err="1"/>
              <a:t>nv</a:t>
            </a:r>
            <a:endParaRPr lang="en-GB" sz="1700" b="1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67B0113-C157-4BC3-8080-06E2B3B9EDF1}"/>
              </a:ext>
            </a:extLst>
          </p:cNvPr>
          <p:cNvCxnSpPr>
            <a:cxnSpLocks/>
            <a:stCxn id="21" idx="6"/>
            <a:endCxn id="22" idx="2"/>
          </p:cNvCxnSpPr>
          <p:nvPr/>
        </p:nvCxnSpPr>
        <p:spPr>
          <a:xfrm>
            <a:off x="3071341" y="2931325"/>
            <a:ext cx="113831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4BB47AD-6E88-49E1-A329-4512D0CC141E}"/>
              </a:ext>
            </a:extLst>
          </p:cNvPr>
          <p:cNvCxnSpPr>
            <a:cxnSpLocks/>
            <a:endCxn id="32" idx="2"/>
          </p:cNvCxnSpPr>
          <p:nvPr/>
        </p:nvCxnSpPr>
        <p:spPr>
          <a:xfrm>
            <a:off x="4959325" y="2928574"/>
            <a:ext cx="1136675" cy="27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530411B-8278-42F3-AB4E-5D3A2B283658}"/>
              </a:ext>
            </a:extLst>
          </p:cNvPr>
          <p:cNvSpPr txBox="1"/>
          <p:nvPr/>
        </p:nvSpPr>
        <p:spPr>
          <a:xfrm>
            <a:off x="5280081" y="729561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γ</a:t>
            </a:r>
            <a:r>
              <a:rPr lang="en-GB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918995-7CFE-4769-BC75-0A5390C1241D}"/>
              </a:ext>
            </a:extLst>
          </p:cNvPr>
          <p:cNvSpPr txBox="1"/>
          <p:nvPr/>
        </p:nvSpPr>
        <p:spPr>
          <a:xfrm>
            <a:off x="5295066" y="2934079"/>
            <a:ext cx="53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γ</a:t>
            </a:r>
            <a:r>
              <a:rPr lang="en-GB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GB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nv</a:t>
            </a:r>
            <a:endParaRPr lang="en-GB" baseline="-25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720751D-39F8-4D8C-B491-1F838945B5FC}"/>
              </a:ext>
            </a:extLst>
          </p:cNvPr>
          <p:cNvSpPr txBox="1"/>
          <p:nvPr/>
        </p:nvSpPr>
        <p:spPr>
          <a:xfrm>
            <a:off x="3214788" y="721918"/>
            <a:ext cx="736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β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GB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  <a:r>
              <a:rPr lang="en-GB" dirty="0"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0CF787D-9548-4FE2-A7AC-B5975EEE4CA5}"/>
              </a:ext>
            </a:extLst>
          </p:cNvPr>
          <p:cNvSpPr txBox="1"/>
          <p:nvPr/>
        </p:nvSpPr>
        <p:spPr>
          <a:xfrm>
            <a:off x="3226094" y="2913904"/>
            <a:ext cx="908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β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2</a:t>
            </a:r>
            <a:r>
              <a:rPr lang="en-GB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nv</a:t>
            </a:r>
            <a:r>
              <a:rPr lang="en-GB" dirty="0"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nv</a:t>
            </a:r>
          </a:p>
        </p:txBody>
      </p:sp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E3409B22-E5F2-4BB9-993F-D7B5C14B115B}"/>
              </a:ext>
            </a:extLst>
          </p:cNvPr>
          <p:cNvCxnSpPr>
            <a:cxnSpLocks/>
            <a:stCxn id="5" idx="3"/>
            <a:endCxn id="57" idx="0"/>
          </p:cNvCxnSpPr>
          <p:nvPr/>
        </p:nvCxnSpPr>
        <p:spPr>
          <a:xfrm rot="5400000">
            <a:off x="3223718" y="1818183"/>
            <a:ext cx="1552100" cy="639342"/>
          </a:xfrm>
          <a:prstGeom prst="curved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64">
            <a:extLst>
              <a:ext uri="{FF2B5EF4-FFF2-40B4-BE49-F238E27FC236}">
                <a16:creationId xmlns:a16="http://schemas.microsoft.com/office/drawing/2014/main" id="{46FBD33E-844F-43B0-8945-0623273F7BD0}"/>
              </a:ext>
            </a:extLst>
          </p:cNvPr>
          <p:cNvCxnSpPr>
            <a:cxnSpLocks/>
            <a:stCxn id="22" idx="1"/>
            <a:endCxn id="56" idx="2"/>
          </p:cNvCxnSpPr>
          <p:nvPr/>
        </p:nvCxnSpPr>
        <p:spPr>
          <a:xfrm rot="16200000" flipV="1">
            <a:off x="3163707" y="1510542"/>
            <a:ext cx="1575025" cy="736441"/>
          </a:xfrm>
          <a:prstGeom prst="curved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3D2E2F9F-168F-4ED0-B563-11F8223466E8}"/>
              </a:ext>
            </a:extLst>
          </p:cNvPr>
          <p:cNvSpPr txBox="1"/>
          <p:nvPr/>
        </p:nvSpPr>
        <p:spPr>
          <a:xfrm>
            <a:off x="2923774" y="1410739"/>
            <a:ext cx="8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β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GB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nv</a:t>
            </a:r>
            <a:r>
              <a:rPr lang="en-GB" dirty="0"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1A4DEA5-844A-4043-82AF-B3C30AA513CD}"/>
              </a:ext>
            </a:extLst>
          </p:cNvPr>
          <p:cNvSpPr txBox="1"/>
          <p:nvPr/>
        </p:nvSpPr>
        <p:spPr>
          <a:xfrm>
            <a:off x="4254619" y="1498765"/>
            <a:ext cx="824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β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2</a:t>
            </a:r>
            <a:r>
              <a:rPr lang="en-GB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  <a:r>
              <a:rPr lang="en-GB" dirty="0"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r>
              <a:rPr lang="en-GB" baseline="-25000" dirty="0">
                <a:latin typeface="Cambria Math" panose="02040503050406030204" pitchFamily="18" charset="0"/>
                <a:ea typeface="Cambria Math" panose="02040503050406030204" pitchFamily="18" charset="0"/>
              </a:rPr>
              <a:t>nv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49C31FB-E8BA-4FC2-A4BA-A325B829633B}"/>
              </a:ext>
            </a:extLst>
          </p:cNvPr>
          <p:cNvSpPr txBox="1"/>
          <p:nvPr/>
        </p:nvSpPr>
        <p:spPr>
          <a:xfrm>
            <a:off x="441621" y="825260"/>
            <a:ext cx="1199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Vulnerable</a:t>
            </a:r>
          </a:p>
          <a:p>
            <a:r>
              <a:rPr lang="en-GB" dirty="0"/>
              <a:t>Population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BFE0D76-A608-487B-AACC-8C93F1D56C76}"/>
              </a:ext>
            </a:extLst>
          </p:cNvPr>
          <p:cNvSpPr txBox="1"/>
          <p:nvPr/>
        </p:nvSpPr>
        <p:spPr>
          <a:xfrm>
            <a:off x="394438" y="2590738"/>
            <a:ext cx="1661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Non-Vulnerable</a:t>
            </a:r>
          </a:p>
          <a:p>
            <a:r>
              <a:rPr lang="en-GB" dirty="0"/>
              <a:t>Population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C7D6F2B-2A28-4123-B9FF-E6E7EBFE28C3}"/>
                  </a:ext>
                </a:extLst>
              </p:cNvPr>
              <p:cNvSpPr txBox="1"/>
              <p:nvPr/>
            </p:nvSpPr>
            <p:spPr>
              <a:xfrm>
                <a:off x="8541202" y="541457"/>
                <a:ext cx="3390930" cy="403610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num>
                        <m:den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sz="1600" b="0" i="1" smtClean="0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b="0" i="1" smtClean="0"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sSub>
                        <m:sSub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GB" sz="16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GB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1600" b="0" i="1" smtClean="0">
                          <a:latin typeface="Cambria Math" panose="02040503050406030204" pitchFamily="18" charset="0"/>
                        </a:rPr>
                        <m:t>ζ</m:t>
                      </m:r>
                      <m:sSub>
                        <m:sSubPr>
                          <m:ctrlPr>
                            <a:rPr lang="el-G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oMath>
                  </m:oMathPara>
                </a14:m>
                <a:endParaRPr lang="en-GB" sz="1600" b="0" dirty="0"/>
              </a:p>
              <a:p>
                <a:endParaRPr lang="en-GB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GB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𝑛𝑣</m:t>
                              </m:r>
                            </m:sub>
                          </m:sSub>
                        </m:num>
                        <m:den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GB" sz="160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GB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  <m:r>
                        <a:rPr lang="en-GB" sz="16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  <m:r>
                        <a:rPr lang="en-GB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1600" b="0" i="1" smtClean="0">
                          <a:latin typeface="Cambria Math" panose="02040503050406030204" pitchFamily="18" charset="0"/>
                        </a:rPr>
                        <m:t>ζ</m:t>
                      </m:r>
                      <m:sSub>
                        <m:sSubPr>
                          <m:ctrlPr>
                            <a:rPr lang="el-GR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</m:oMath>
                  </m:oMathPara>
                </a14:m>
                <a:endParaRPr lang="en-GB" sz="1600" dirty="0"/>
              </a:p>
              <a:p>
                <a:endParaRPr lang="en-GB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GB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num>
                        <m:den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sz="16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GB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GB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l-GR" sz="1600" b="0" i="1" smtClean="0">
                          <a:latin typeface="Cambria Math" panose="02040503050406030204" pitchFamily="18" charset="0"/>
                        </a:rPr>
                        <m:t>γ</m:t>
                      </m:r>
                      <m:sSub>
                        <m:sSubPr>
                          <m:ctrlPr>
                            <a:rPr lang="el-GR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oMath>
                  </m:oMathPara>
                </a14:m>
                <a:endParaRPr lang="en-GB" sz="1600" dirty="0"/>
              </a:p>
              <a:p>
                <a:endParaRPr lang="en-GB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GB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𝑛𝑣</m:t>
                              </m:r>
                            </m:sub>
                          </m:sSub>
                        </m:num>
                        <m:den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sz="16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  <m:r>
                        <a:rPr lang="en-GB" sz="16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sSub>
                        <m:sSub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  <m:r>
                        <a:rPr lang="en-GB" sz="1600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l-GR" sz="1600" i="1">
                          <a:latin typeface="Cambria Math" panose="02040503050406030204" pitchFamily="18" charset="0"/>
                        </a:rPr>
                        <m:t>γ</m:t>
                      </m:r>
                      <m:sSub>
                        <m:sSubPr>
                          <m:ctrlPr>
                            <a:rPr lang="el-G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</m:oMath>
                  </m:oMathPara>
                </a14:m>
                <a:endParaRPr lang="en-GB" sz="1600" dirty="0"/>
              </a:p>
              <a:p>
                <a:endParaRPr lang="en-GB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num>
                        <m:den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sz="1600" i="1">
                          <a:latin typeface="Cambria Math" panose="02040503050406030204" pitchFamily="18" charset="0"/>
                        </a:rPr>
                        <m:t>γ</m:t>
                      </m:r>
                      <m:sSub>
                        <m:sSubPr>
                          <m:ctrlPr>
                            <a:rPr lang="el-G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GB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l-GR" sz="1600" b="0" i="1" smtClean="0">
                          <a:latin typeface="Cambria Math" panose="02040503050406030204" pitchFamily="18" charset="0"/>
                        </a:rPr>
                        <m:t>ζ</m:t>
                      </m:r>
                      <m:sSub>
                        <m:sSubPr>
                          <m:ctrlPr>
                            <a:rPr lang="el-G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</m:oMath>
                  </m:oMathPara>
                </a14:m>
                <a:endParaRPr lang="en-GB" sz="1600" dirty="0"/>
              </a:p>
              <a:p>
                <a:endParaRPr lang="en-GB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GB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16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GB" sz="16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GB" sz="16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</m:num>
                        <m:den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GB" sz="1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sz="1600" i="1">
                          <a:latin typeface="Cambria Math" panose="02040503050406030204" pitchFamily="18" charset="0"/>
                        </a:rPr>
                        <m:t>γ</m:t>
                      </m:r>
                      <m:sSub>
                        <m:sSubPr>
                          <m:ctrlPr>
                            <a:rPr lang="el-G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  <m:r>
                        <a:rPr lang="en-GB" sz="1600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m:rPr>
                          <m:sty m:val="p"/>
                        </m:rPr>
                        <a:rPr lang="el-GR" sz="1600" b="0" i="1" smtClean="0">
                          <a:latin typeface="Cambria Math" panose="02040503050406030204" pitchFamily="18" charset="0"/>
                        </a:rPr>
                        <m:t>ζ</m:t>
                      </m:r>
                      <m:sSub>
                        <m:sSubPr>
                          <m:ctrlPr>
                            <a:rPr lang="el-GR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GB" sz="1600" b="0" i="1" smtClean="0">
                              <a:latin typeface="Cambria Math" panose="02040503050406030204" pitchFamily="18" charset="0"/>
                            </a:rPr>
                            <m:t>𝑛𝑣</m:t>
                          </m:r>
                        </m:sub>
                      </m:sSub>
                    </m:oMath>
                  </m:oMathPara>
                </a14:m>
                <a:endParaRPr lang="en-GB" sz="1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C7D6F2B-2A28-4123-B9FF-E6E7EBFE28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1202" y="541457"/>
                <a:ext cx="3390930" cy="403610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E365B535-D19F-4302-9F21-49684784C56D}"/>
              </a:ext>
            </a:extLst>
          </p:cNvPr>
          <p:cNvSpPr txBox="1"/>
          <p:nvPr/>
        </p:nvSpPr>
        <p:spPr>
          <a:xfrm>
            <a:off x="9459368" y="76426"/>
            <a:ext cx="1799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Model Equations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376AD74-6FE2-4CF7-84F2-2E9B298C1A50}"/>
              </a:ext>
            </a:extLst>
          </p:cNvPr>
          <p:cNvSpPr/>
          <p:nvPr/>
        </p:nvSpPr>
        <p:spPr>
          <a:xfrm>
            <a:off x="6096000" y="2556488"/>
            <a:ext cx="749673" cy="74967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b="1" dirty="0" err="1"/>
              <a:t>R</a:t>
            </a:r>
            <a:r>
              <a:rPr lang="en-GB" sz="1700" b="1" baseline="-25000" dirty="0" err="1"/>
              <a:t>nv</a:t>
            </a:r>
            <a:endParaRPr lang="en-GB" sz="1700" b="1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B324ABE-EFB4-42AE-90BD-27C413240FB3}"/>
              </a:ext>
            </a:extLst>
          </p:cNvPr>
          <p:cNvCxnSpPr>
            <a:cxnSpLocks/>
            <a:endCxn id="37" idx="2"/>
          </p:cNvCxnSpPr>
          <p:nvPr/>
        </p:nvCxnSpPr>
        <p:spPr>
          <a:xfrm>
            <a:off x="4963949" y="1096143"/>
            <a:ext cx="1136675" cy="27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09D513EA-BD72-4FD7-9533-553BFF20CB0B}"/>
              </a:ext>
            </a:extLst>
          </p:cNvPr>
          <p:cNvSpPr/>
          <p:nvPr/>
        </p:nvSpPr>
        <p:spPr>
          <a:xfrm>
            <a:off x="6100624" y="724057"/>
            <a:ext cx="749673" cy="74967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b="1" dirty="0" err="1"/>
              <a:t>R</a:t>
            </a:r>
            <a:r>
              <a:rPr lang="en-GB" sz="1700" b="1" baseline="-25000" dirty="0" err="1"/>
              <a:t>v</a:t>
            </a:r>
            <a:endParaRPr lang="en-GB" sz="1700" b="1" dirty="0"/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95AC8CF8-6FBC-4B71-B5DD-C1C9B02361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041464"/>
              </p:ext>
            </p:extLst>
          </p:nvPr>
        </p:nvGraphicFramePr>
        <p:xfrm>
          <a:off x="436281" y="4145817"/>
          <a:ext cx="3560906" cy="236182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28208">
                  <a:extLst>
                    <a:ext uri="{9D8B030D-6E8A-4147-A177-3AD203B41FA5}">
                      <a16:colId xmlns:a16="http://schemas.microsoft.com/office/drawing/2014/main" val="3006178721"/>
                    </a:ext>
                  </a:extLst>
                </a:gridCol>
                <a:gridCol w="1059586">
                  <a:extLst>
                    <a:ext uri="{9D8B030D-6E8A-4147-A177-3AD203B41FA5}">
                      <a16:colId xmlns:a16="http://schemas.microsoft.com/office/drawing/2014/main" val="26882595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1119140383"/>
                    </a:ext>
                  </a:extLst>
                </a:gridCol>
                <a:gridCol w="692012">
                  <a:extLst>
                    <a:ext uri="{9D8B030D-6E8A-4147-A177-3AD203B41FA5}">
                      <a16:colId xmlns:a16="http://schemas.microsoft.com/office/drawing/2014/main" val="2464873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Phase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Weeks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Beta1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Beta2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228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Up to I(t) = 0.0182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0.161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0.161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293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0-6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0.064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0.064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89348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6-30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0.064/0.032/0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0.161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42652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30 onwards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0.161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0.161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76906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If phase 3 ends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0.258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0.258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50691406"/>
                  </a:ext>
                </a:extLst>
              </a:tr>
            </a:tbl>
          </a:graphicData>
        </a:graphic>
      </p:graphicFrame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E34F0DC1-70E0-4CC7-B865-782A02B4CD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268545"/>
              </p:ext>
            </p:extLst>
          </p:nvPr>
        </p:nvGraphicFramePr>
        <p:xfrm>
          <a:off x="4530267" y="4119653"/>
          <a:ext cx="3664548" cy="236182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51333">
                  <a:extLst>
                    <a:ext uri="{9D8B030D-6E8A-4147-A177-3AD203B41FA5}">
                      <a16:colId xmlns:a16="http://schemas.microsoft.com/office/drawing/2014/main" val="3006178721"/>
                    </a:ext>
                  </a:extLst>
                </a:gridCol>
                <a:gridCol w="1019175">
                  <a:extLst>
                    <a:ext uri="{9D8B030D-6E8A-4147-A177-3AD203B41FA5}">
                      <a16:colId xmlns:a16="http://schemas.microsoft.com/office/drawing/2014/main" val="268825959"/>
                    </a:ext>
                  </a:extLst>
                </a:gridCol>
                <a:gridCol w="1177024">
                  <a:extLst>
                    <a:ext uri="{9D8B030D-6E8A-4147-A177-3AD203B41FA5}">
                      <a16:colId xmlns:a16="http://schemas.microsoft.com/office/drawing/2014/main" val="1119140383"/>
                    </a:ext>
                  </a:extLst>
                </a:gridCol>
                <a:gridCol w="817016">
                  <a:extLst>
                    <a:ext uri="{9D8B030D-6E8A-4147-A177-3AD203B41FA5}">
                      <a16:colId xmlns:a16="http://schemas.microsoft.com/office/drawing/2014/main" val="2464873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Phase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Weeks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Beta1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Beta2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228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Up to I(t) = 0.0182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0.161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0.161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293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0-6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0.097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0.097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89348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6-30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0.097/0.049/0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0.161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14333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30 onwards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0.161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0.161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42652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If phase 3 ends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0.258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0.258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769067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E0958E68-D214-4ABF-86F8-FB247E0843DA}"/>
              </a:ext>
            </a:extLst>
          </p:cNvPr>
          <p:cNvSpPr txBox="1"/>
          <p:nvPr/>
        </p:nvSpPr>
        <p:spPr>
          <a:xfrm rot="16200000">
            <a:off x="-324470" y="5161480"/>
            <a:ext cx="1096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BASELINE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4F4FAA-CCF9-4BE3-87F3-5E11FD60361D}"/>
              </a:ext>
            </a:extLst>
          </p:cNvPr>
          <p:cNvSpPr txBox="1"/>
          <p:nvPr/>
        </p:nvSpPr>
        <p:spPr>
          <a:xfrm rot="16200000">
            <a:off x="3981801" y="5099099"/>
            <a:ext cx="64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RWC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BB585B-4A07-4CB3-8337-B185FF1C8A9A}"/>
              </a:ext>
            </a:extLst>
          </p:cNvPr>
          <p:cNvSpPr txBox="1"/>
          <p:nvPr/>
        </p:nvSpPr>
        <p:spPr>
          <a:xfrm>
            <a:off x="944882" y="6488668"/>
            <a:ext cx="4732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Equivalent to R0 </a:t>
            </a:r>
            <a:r>
              <a:rPr lang="en-GB" dirty="0"/>
              <a:t>= 2.4 -&gt; 1.5 -&gt; 0.6/0.3/0 -&gt; 2.4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0192039-3BBD-4D04-AB79-B7E1224A44B8}"/>
              </a:ext>
            </a:extLst>
          </p:cNvPr>
          <p:cNvCxnSpPr>
            <a:cxnSpLocks/>
          </p:cNvCxnSpPr>
          <p:nvPr/>
        </p:nvCxnSpPr>
        <p:spPr>
          <a:xfrm>
            <a:off x="8362950" y="0"/>
            <a:ext cx="0" cy="685800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5F80A99-6701-4F4F-A0D5-AD51F15400FF}"/>
              </a:ext>
            </a:extLst>
          </p:cNvPr>
          <p:cNvSpPr txBox="1"/>
          <p:nvPr/>
        </p:nvSpPr>
        <p:spPr>
          <a:xfrm>
            <a:off x="9475045" y="5123620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Initial Conditions</a:t>
            </a:r>
          </a:p>
        </p:txBody>
      </p:sp>
      <p:graphicFrame>
        <p:nvGraphicFramePr>
          <p:cNvPr id="29" name="Table 29">
            <a:extLst>
              <a:ext uri="{FF2B5EF4-FFF2-40B4-BE49-F238E27FC236}">
                <a16:creationId xmlns:a16="http://schemas.microsoft.com/office/drawing/2014/main" id="{0B4E7007-B7D7-4690-94C4-6390CB09C7E9}"/>
              </a:ext>
            </a:extLst>
          </p:cNvPr>
          <p:cNvGraphicFramePr>
            <a:graphicFrameLocks noGrp="1"/>
          </p:cNvGraphicFramePr>
          <p:nvPr/>
        </p:nvGraphicFramePr>
        <p:xfrm>
          <a:off x="8536078" y="5574863"/>
          <a:ext cx="358236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993">
                  <a:extLst>
                    <a:ext uri="{9D8B030D-6E8A-4147-A177-3AD203B41FA5}">
                      <a16:colId xmlns:a16="http://schemas.microsoft.com/office/drawing/2014/main" val="4200766953"/>
                    </a:ext>
                  </a:extLst>
                </a:gridCol>
                <a:gridCol w="719455">
                  <a:extLst>
                    <a:ext uri="{9D8B030D-6E8A-4147-A177-3AD203B41FA5}">
                      <a16:colId xmlns:a16="http://schemas.microsoft.com/office/drawing/2014/main" val="4031515200"/>
                    </a:ext>
                  </a:extLst>
                </a:gridCol>
                <a:gridCol w="565154">
                  <a:extLst>
                    <a:ext uri="{9D8B030D-6E8A-4147-A177-3AD203B41FA5}">
                      <a16:colId xmlns:a16="http://schemas.microsoft.com/office/drawing/2014/main" val="2700761274"/>
                    </a:ext>
                  </a:extLst>
                </a:gridCol>
                <a:gridCol w="719455">
                  <a:extLst>
                    <a:ext uri="{9D8B030D-6E8A-4147-A177-3AD203B41FA5}">
                      <a16:colId xmlns:a16="http://schemas.microsoft.com/office/drawing/2014/main" val="1322988969"/>
                    </a:ext>
                  </a:extLst>
                </a:gridCol>
                <a:gridCol w="565154">
                  <a:extLst>
                    <a:ext uri="{9D8B030D-6E8A-4147-A177-3AD203B41FA5}">
                      <a16:colId xmlns:a16="http://schemas.microsoft.com/office/drawing/2014/main" val="340206345"/>
                    </a:ext>
                  </a:extLst>
                </a:gridCol>
                <a:gridCol w="565154">
                  <a:extLst>
                    <a:ext uri="{9D8B030D-6E8A-4147-A177-3AD203B41FA5}">
                      <a16:colId xmlns:a16="http://schemas.microsoft.com/office/drawing/2014/main" val="4901439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err="1"/>
                        <a:t>Sv</a:t>
                      </a:r>
                      <a:endParaRPr lang="en-GB" sz="1400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err="1"/>
                        <a:t>Snv</a:t>
                      </a:r>
                      <a:endParaRPr lang="en-GB" sz="1400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Iv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err="1"/>
                        <a:t>Inv</a:t>
                      </a:r>
                      <a:endParaRPr lang="en-GB" sz="1400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err="1"/>
                        <a:t>Rv</a:t>
                      </a:r>
                      <a:endParaRPr lang="en-GB" sz="1400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err="1"/>
                        <a:t>Rnv</a:t>
                      </a:r>
                      <a:endParaRPr lang="en-GB" sz="1400" dirty="0"/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6649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0.7999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2045065"/>
                  </a:ext>
                </a:extLst>
              </a:tr>
            </a:tbl>
          </a:graphicData>
        </a:graphic>
      </p:graphicFrame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9D97F57D-986E-4A76-9DA2-E5FECC422814}"/>
              </a:ext>
            </a:extLst>
          </p:cNvPr>
          <p:cNvCxnSpPr>
            <a:stCxn id="37" idx="0"/>
            <a:endCxn id="4" idx="0"/>
          </p:cNvCxnSpPr>
          <p:nvPr/>
        </p:nvCxnSpPr>
        <p:spPr>
          <a:xfrm rot="16200000" flipV="1">
            <a:off x="4584914" y="-1166490"/>
            <a:ext cx="2139" cy="3778956"/>
          </a:xfrm>
          <a:prstGeom prst="curvedConnector3">
            <a:avLst>
              <a:gd name="adj1" fmla="val 17427817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D59987E5-1751-466B-821C-3B67C6DB8455}"/>
              </a:ext>
            </a:extLst>
          </p:cNvPr>
          <p:cNvCxnSpPr>
            <a:cxnSpLocks/>
            <a:stCxn id="32" idx="4"/>
            <a:endCxn id="21" idx="4"/>
          </p:cNvCxnSpPr>
          <p:nvPr/>
        </p:nvCxnSpPr>
        <p:spPr>
          <a:xfrm rot="5400000">
            <a:off x="4583671" y="1418995"/>
            <a:ext cx="12700" cy="3774332"/>
          </a:xfrm>
          <a:prstGeom prst="curvedConnector3">
            <a:avLst>
              <a:gd name="adj1" fmla="val 2499031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DAD8D41-550C-4541-8AAA-91FD14879AD4}"/>
              </a:ext>
            </a:extLst>
          </p:cNvPr>
          <p:cNvSpPr txBox="1"/>
          <p:nvPr/>
        </p:nvSpPr>
        <p:spPr>
          <a:xfrm>
            <a:off x="4261507" y="3587120"/>
            <a:ext cx="58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ζ</a:t>
            </a:r>
            <a:r>
              <a:rPr lang="en-GB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R</a:t>
            </a:r>
            <a:r>
              <a:rPr lang="en-GB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nv</a:t>
            </a:r>
            <a:endParaRPr lang="en-GB" baseline="-25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CCAE50D-91E6-44FF-A0F5-8119B9D14455}"/>
              </a:ext>
            </a:extLst>
          </p:cNvPr>
          <p:cNvSpPr txBox="1"/>
          <p:nvPr/>
        </p:nvSpPr>
        <p:spPr>
          <a:xfrm>
            <a:off x="4283239" y="-25033"/>
            <a:ext cx="491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ζ</a:t>
            </a:r>
            <a:r>
              <a:rPr lang="en-GB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R</a:t>
            </a:r>
            <a:r>
              <a:rPr lang="en-GB" baseline="-25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v</a:t>
            </a:r>
            <a:endParaRPr lang="en-GB" baseline="-25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43C226-D54F-4046-A962-42D4E9AA0665}"/>
              </a:ext>
            </a:extLst>
          </p:cNvPr>
          <p:cNvSpPr txBox="1"/>
          <p:nvPr/>
        </p:nvSpPr>
        <p:spPr>
          <a:xfrm>
            <a:off x="6809320" y="132645"/>
            <a:ext cx="15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With </a:t>
            </a:r>
            <a:r>
              <a:rPr lang="el-GR" dirty="0"/>
              <a:t>ζ</a:t>
            </a:r>
            <a:r>
              <a:rPr lang="en-GB" dirty="0"/>
              <a:t> = 1/365</a:t>
            </a:r>
          </a:p>
        </p:txBody>
      </p:sp>
    </p:spTree>
    <p:extLst>
      <p:ext uri="{BB962C8B-B14F-4D97-AF65-F5344CB8AC3E}">
        <p14:creationId xmlns:p14="http://schemas.microsoft.com/office/powerpoint/2010/main" val="3270514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682B8CD-233A-4944-98CA-0B04FDB741B4}"/>
              </a:ext>
            </a:extLst>
          </p:cNvPr>
          <p:cNvSpPr/>
          <p:nvPr/>
        </p:nvSpPr>
        <p:spPr>
          <a:xfrm>
            <a:off x="3048000" y="255183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</a:pPr>
            <a:r>
              <a:rPr lang="en-GB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SIRS Model</a:t>
            </a: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GB" dirty="0"/>
              <a:t>Implement the RWC scenario and the alternative beta1 (0.064, 0.032 and 0) parameters for the SIRS model – identify the resulting trajectory plots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dirty="0"/>
              <a:t>Vary the timeline to see if it reaches equilibrium </a:t>
            </a:r>
          </a:p>
        </p:txBody>
      </p:sp>
    </p:spTree>
    <p:extLst>
      <p:ext uri="{BB962C8B-B14F-4D97-AF65-F5344CB8AC3E}">
        <p14:creationId xmlns:p14="http://schemas.microsoft.com/office/powerpoint/2010/main" val="483055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92BC83-9D99-4395-9E5E-1440D8252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1317624"/>
            <a:ext cx="3905250" cy="5207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177F33-310C-4267-ABE6-C549B8A82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0037" y="1317624"/>
            <a:ext cx="3905250" cy="5207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09CC3E-A24D-4CAB-A0AF-72F3F1964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4825" y="1317624"/>
            <a:ext cx="3905250" cy="5207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339CED-3A90-4DA6-B703-B9A7B2715A72}"/>
              </a:ext>
            </a:extLst>
          </p:cNvPr>
          <p:cNvSpPr txBox="1"/>
          <p:nvPr/>
        </p:nvSpPr>
        <p:spPr>
          <a:xfrm>
            <a:off x="726027" y="859790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0.064)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6FC782-D8F5-4F7F-881B-286A032F0079}"/>
              </a:ext>
            </a:extLst>
          </p:cNvPr>
          <p:cNvSpPr txBox="1"/>
          <p:nvPr/>
        </p:nvSpPr>
        <p:spPr>
          <a:xfrm>
            <a:off x="4696571" y="857004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0.032)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64A098-A491-4310-BD5D-49824A3A553A}"/>
              </a:ext>
            </a:extLst>
          </p:cNvPr>
          <p:cNvSpPr txBox="1"/>
          <p:nvPr/>
        </p:nvSpPr>
        <p:spPr>
          <a:xfrm>
            <a:off x="9052072" y="857004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D41AF5-9626-44D2-B5EE-9D6B90D18CF8}"/>
              </a:ext>
            </a:extLst>
          </p:cNvPr>
          <p:cNvSpPr txBox="1"/>
          <p:nvPr/>
        </p:nvSpPr>
        <p:spPr>
          <a:xfrm>
            <a:off x="0" y="9526"/>
            <a:ext cx="16161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u="sng" dirty="0"/>
              <a:t>Baseline</a:t>
            </a:r>
          </a:p>
        </p:txBody>
      </p:sp>
    </p:spTree>
    <p:extLst>
      <p:ext uri="{BB962C8B-B14F-4D97-AF65-F5344CB8AC3E}">
        <p14:creationId xmlns:p14="http://schemas.microsoft.com/office/powerpoint/2010/main" val="10398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E6583-657A-437A-A0E4-D0836A11A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6545" y="1690688"/>
            <a:ext cx="3240000" cy="43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5D5E17-ED4B-4B65-9339-E85EC30776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98613" y="1690688"/>
            <a:ext cx="3240000" cy="43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91328A-656A-46DB-A05D-EF7B0F0994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77886" y="1690688"/>
            <a:ext cx="3240000" cy="43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7321F4-E789-45EB-84CF-77850885E9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59918" y="1690688"/>
            <a:ext cx="3240000" cy="432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1774D9-DCFF-41DE-AF1D-95A038BC0ED1}"/>
              </a:ext>
            </a:extLst>
          </p:cNvPr>
          <p:cNvSpPr txBox="1"/>
          <p:nvPr/>
        </p:nvSpPr>
        <p:spPr>
          <a:xfrm>
            <a:off x="0" y="9526"/>
            <a:ext cx="87234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u="sng" dirty="0"/>
              <a:t>RWC + Baseline (0.064) – 2 Years (Base Timescale)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389185-7B7A-4DBB-8E22-D4C29AF5733D}"/>
              </a:ext>
            </a:extLst>
          </p:cNvPr>
          <p:cNvSpPr txBox="1"/>
          <p:nvPr/>
        </p:nvSpPr>
        <p:spPr>
          <a:xfrm>
            <a:off x="3270635" y="1315784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0.064)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1ED7F7-4881-4C55-BCFE-B362DA14E98E}"/>
              </a:ext>
            </a:extLst>
          </p:cNvPr>
          <p:cNvSpPr txBox="1"/>
          <p:nvPr/>
        </p:nvSpPr>
        <p:spPr>
          <a:xfrm>
            <a:off x="5985316" y="1318570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0.032)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9E4963-C01F-415D-BCFC-3CB408B380EB}"/>
              </a:ext>
            </a:extLst>
          </p:cNvPr>
          <p:cNvSpPr txBox="1"/>
          <p:nvPr/>
        </p:nvSpPr>
        <p:spPr>
          <a:xfrm>
            <a:off x="9452122" y="1318570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538F10-2516-4B0B-8842-E6ED7603BCDB}"/>
              </a:ext>
            </a:extLst>
          </p:cNvPr>
          <p:cNvSpPr txBox="1"/>
          <p:nvPr/>
        </p:nvSpPr>
        <p:spPr>
          <a:xfrm>
            <a:off x="442484" y="1315784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0.097)</a:t>
            </a:r>
          </a:p>
        </p:txBody>
      </p:sp>
    </p:spTree>
    <p:extLst>
      <p:ext uri="{BB962C8B-B14F-4D97-AF65-F5344CB8AC3E}">
        <p14:creationId xmlns:p14="http://schemas.microsoft.com/office/powerpoint/2010/main" val="1652057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E6583-657A-437A-A0E4-D0836A11A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6545" y="1690688"/>
            <a:ext cx="3240000" cy="43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5D5E17-ED4B-4B65-9339-E85EC30776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98613" y="1690688"/>
            <a:ext cx="3240000" cy="43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91328A-656A-46DB-A05D-EF7B0F0994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77886" y="1690688"/>
            <a:ext cx="3240000" cy="43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7321F4-E789-45EB-84CF-77850885E9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25455" y="1690688"/>
            <a:ext cx="3240000" cy="432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E264FA-8020-4BDC-93CA-CED761780B43}"/>
              </a:ext>
            </a:extLst>
          </p:cNvPr>
          <p:cNvSpPr txBox="1"/>
          <p:nvPr/>
        </p:nvSpPr>
        <p:spPr>
          <a:xfrm>
            <a:off x="0" y="9526"/>
            <a:ext cx="118851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u="sng" dirty="0"/>
              <a:t>RWC + Baseline (0.064) – 10 Years (Timescale to observe </a:t>
            </a:r>
            <a:r>
              <a:rPr lang="en-GB" sz="3200" b="1" u="sng" dirty="0" err="1"/>
              <a:t>Equilbrium</a:t>
            </a:r>
            <a:r>
              <a:rPr lang="en-GB" sz="3200" b="1" u="sng" dirty="0"/>
              <a:t>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7429E-C1D5-4FDD-BF3E-916F64012721}"/>
              </a:ext>
            </a:extLst>
          </p:cNvPr>
          <p:cNvSpPr txBox="1"/>
          <p:nvPr/>
        </p:nvSpPr>
        <p:spPr>
          <a:xfrm>
            <a:off x="3270635" y="1315784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0.064)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C758AA-C620-411F-8BF1-D72F32C109E7}"/>
              </a:ext>
            </a:extLst>
          </p:cNvPr>
          <p:cNvSpPr txBox="1"/>
          <p:nvPr/>
        </p:nvSpPr>
        <p:spPr>
          <a:xfrm>
            <a:off x="5985316" y="1318570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0.032)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20E194-5011-4785-9B0E-69FB79513549}"/>
              </a:ext>
            </a:extLst>
          </p:cNvPr>
          <p:cNvSpPr txBox="1"/>
          <p:nvPr/>
        </p:nvSpPr>
        <p:spPr>
          <a:xfrm>
            <a:off x="9452122" y="1318570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22E290-400D-4FF7-9A65-6C21C237E3B4}"/>
              </a:ext>
            </a:extLst>
          </p:cNvPr>
          <p:cNvSpPr txBox="1"/>
          <p:nvPr/>
        </p:nvSpPr>
        <p:spPr>
          <a:xfrm>
            <a:off x="442484" y="1315784"/>
            <a:ext cx="2978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/>
              <a:t>Phase 2 (Beta1 = 0.097)</a:t>
            </a:r>
          </a:p>
        </p:txBody>
      </p:sp>
    </p:spTree>
    <p:extLst>
      <p:ext uri="{BB962C8B-B14F-4D97-AF65-F5344CB8AC3E}">
        <p14:creationId xmlns:p14="http://schemas.microsoft.com/office/powerpoint/2010/main" val="3541048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336</Words>
  <Application>Microsoft Office PowerPoint</Application>
  <PresentationFormat>Widescreen</PresentationFormat>
  <Paragraphs>112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Morgan</dc:creator>
  <cp:lastModifiedBy>Alexander Morgan</cp:lastModifiedBy>
  <cp:revision>3</cp:revision>
  <dcterms:created xsi:type="dcterms:W3CDTF">2020-04-09T00:15:22Z</dcterms:created>
  <dcterms:modified xsi:type="dcterms:W3CDTF">2020-04-12T15:59:18Z</dcterms:modified>
</cp:coreProperties>
</file>

<file path=docProps/thumbnail.jpeg>
</file>